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5"/>
  </p:notesMasterIdLst>
  <p:handoutMasterIdLst>
    <p:handoutMasterId r:id="rId36"/>
  </p:handoutMasterIdLst>
  <p:sldIdLst>
    <p:sldId id="1308" r:id="rId6"/>
    <p:sldId id="1343" r:id="rId7"/>
    <p:sldId id="1350" r:id="rId8"/>
    <p:sldId id="1339" r:id="rId9"/>
    <p:sldId id="1348" r:id="rId10"/>
    <p:sldId id="1344" r:id="rId11"/>
    <p:sldId id="1340" r:id="rId12"/>
    <p:sldId id="1349" r:id="rId13"/>
    <p:sldId id="1346" r:id="rId14"/>
    <p:sldId id="1341" r:id="rId15"/>
    <p:sldId id="1351" r:id="rId16"/>
    <p:sldId id="1345" r:id="rId17"/>
    <p:sldId id="1342" r:id="rId18"/>
    <p:sldId id="1352" r:id="rId19"/>
    <p:sldId id="1354" r:id="rId20"/>
    <p:sldId id="1353" r:id="rId21"/>
    <p:sldId id="1347" r:id="rId22"/>
    <p:sldId id="1355" r:id="rId23"/>
    <p:sldId id="1356" r:id="rId24"/>
    <p:sldId id="1357" r:id="rId25"/>
    <p:sldId id="1358" r:id="rId26"/>
    <p:sldId id="1248" r:id="rId27"/>
    <p:sldId id="1243" r:id="rId28"/>
    <p:sldId id="1245" r:id="rId29"/>
    <p:sldId id="1330" r:id="rId30"/>
    <p:sldId id="1249" r:id="rId31"/>
    <p:sldId id="1251" r:id="rId32"/>
    <p:sldId id="1246" r:id="rId33"/>
    <p:sldId id="1247"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43"/>
            <p14:sldId id="1350"/>
            <p14:sldId id="1339"/>
            <p14:sldId id="1348"/>
            <p14:sldId id="1344"/>
            <p14:sldId id="1340"/>
            <p14:sldId id="1349"/>
            <p14:sldId id="1346"/>
            <p14:sldId id="1341"/>
            <p14:sldId id="1351"/>
            <p14:sldId id="1345"/>
            <p14:sldId id="1342"/>
            <p14:sldId id="1352"/>
            <p14:sldId id="1354"/>
            <p14:sldId id="1353"/>
            <p14:sldId id="1347"/>
            <p14:sldId id="1355"/>
            <p14:sldId id="1356"/>
            <p14:sldId id="1357"/>
            <p14:sldId id="1358"/>
            <p14:sldId id="1248"/>
            <p14:sldId id="1243"/>
            <p14:sldId id="1245"/>
            <p14:sldId id="1330"/>
            <p14:sldId id="1249"/>
            <p14:sldId id="1251"/>
            <p14:sldId id="1246"/>
            <p14:sldId id="12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B4009E"/>
    <a:srgbClr val="008272"/>
    <a:srgbClr val="0078D7"/>
    <a:srgbClr val="002050"/>
    <a:srgbClr val="107C1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2" autoAdjust="0"/>
    <p:restoredTop sz="93155" autoAdjust="0"/>
  </p:normalViewPr>
  <p:slideViewPr>
    <p:cSldViewPr>
      <p:cViewPr>
        <p:scale>
          <a:sx n="102" d="100"/>
          <a:sy n="102" d="100"/>
        </p:scale>
        <p:origin x="492" y="18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11/7/2015 11:54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11/7/2015 11:54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11/7/2015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11/7/2015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6875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11/7/2015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930156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11/7/2015 11:54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7709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11/7/2015 11:54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8492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Microsoft Health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wellness goals and get actionable insights to help you live healthier. Microsoft Health combines your fitness data with the power of the cloud giving you actionable, personalized insights, empowering you to live healthier and achieve more. Analyze your data in full-color, easily-understandable charts and graphs in the convenient phone app or the robust web dashboard.</a:t>
            </a:r>
          </a:p>
          <a:p>
            <a:pPr lvl="0"/>
            <a:r>
              <a:rPr lang="en-US" sz="900" b="1" kern="1200" dirty="0" smtClean="0">
                <a:solidFill>
                  <a:schemeClr val="tx1"/>
                </a:solidFill>
                <a:effectLst/>
                <a:latin typeface="Segoe UI Light" pitchFamily="34" charset="0"/>
                <a:ea typeface="+mn-ea"/>
                <a:cs typeface="+mn-cs"/>
              </a:rPr>
              <a:t>Continuous optical  heart rate monitor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Understand more about your overall fitness when you can track your heart rate 24 hours a day. Know the boundaries of your heart rate zones, from your maximum heart rate during exercise to your resting heart rate during last night’s sleep. </a:t>
            </a:r>
          </a:p>
          <a:p>
            <a:pPr lvl="0"/>
            <a:r>
              <a:rPr lang="en-US" sz="900" b="1" kern="1200" dirty="0" smtClean="0">
                <a:solidFill>
                  <a:schemeClr val="tx1"/>
                </a:solidFill>
                <a:effectLst/>
                <a:latin typeface="Segoe UI Light" pitchFamily="34" charset="0"/>
                <a:ea typeface="+mn-ea"/>
                <a:cs typeface="+mn-cs"/>
              </a:rPr>
              <a:t>Sleep quality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Everyone wants a better night’s sleep. Analyze your light and restful sleep, your sleep restoration and sleep efficiency, and number of wake-ups each night with full-color, easily-understandable charts in the Microsoft Health app and web dashboard. </a:t>
            </a:r>
          </a:p>
          <a:p>
            <a:r>
              <a:rPr lang="en-US" sz="900" b="1" kern="1200" dirty="0" smtClean="0">
                <a:solidFill>
                  <a:schemeClr val="tx1"/>
                </a:solidFill>
                <a:effectLst/>
                <a:latin typeface="Segoe UI Light" pitchFamily="34" charset="0"/>
                <a:ea typeface="+mn-ea"/>
                <a:cs typeface="+mn-cs"/>
              </a:rPr>
              <a:t>UV monitoring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Stop guessing when it’s time to apply sunscreen. Get a real-time reading of your UV exposure.</a:t>
            </a:r>
          </a:p>
          <a:p>
            <a:r>
              <a:rPr lang="en-US" sz="900" b="1" kern="1200" dirty="0" smtClean="0">
                <a:solidFill>
                  <a:schemeClr val="tx1"/>
                </a:solidFill>
                <a:effectLst/>
                <a:latin typeface="Segoe UI Light" pitchFamily="34" charset="0"/>
                <a:ea typeface="+mn-ea"/>
                <a:cs typeface="+mn-cs"/>
              </a:rPr>
              <a:t>Exercise recovery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Don’t work out in vain. Microsoft Health will recommend how much time your body needs to recover before your next workout.</a:t>
            </a:r>
          </a:p>
          <a:p>
            <a:r>
              <a:rPr lang="en-US" sz="900" b="1" kern="1200" dirty="0" smtClean="0">
                <a:solidFill>
                  <a:schemeClr val="tx1"/>
                </a:solidFill>
                <a:effectLst/>
                <a:latin typeface="Segoe UI Light" pitchFamily="34" charset="0"/>
                <a:ea typeface="+mn-ea"/>
                <a:cs typeface="+mn-cs"/>
              </a:rPr>
              <a:t>App compatibility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Microsoft Band is fully compatible with popular fitness apps like </a:t>
            </a:r>
            <a:r>
              <a:rPr lang="en-US" sz="900" kern="1200" dirty="0" err="1" smtClean="0">
                <a:solidFill>
                  <a:schemeClr val="tx1"/>
                </a:solidFill>
                <a:effectLst/>
                <a:latin typeface="Segoe UI Light" pitchFamily="34" charset="0"/>
                <a:ea typeface="+mn-ea"/>
                <a:cs typeface="+mn-cs"/>
              </a:rPr>
              <a:t>Strava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MapMyRide</a:t>
            </a:r>
            <a:r>
              <a:rPr lang="en-US" sz="900" kern="1200" dirty="0" smtClean="0">
                <a:solidFill>
                  <a:schemeClr val="tx1"/>
                </a:solidFill>
                <a:effectLst/>
                <a:latin typeface="Segoe UI Light" pitchFamily="34" charset="0"/>
                <a:ea typeface="+mn-ea"/>
                <a:cs typeface="+mn-cs"/>
              </a:rPr>
              <a:t>, MyFitnessPal, </a:t>
            </a:r>
            <a:r>
              <a:rPr lang="en-US" sz="900" kern="1200" dirty="0" err="1" smtClean="0">
                <a:solidFill>
                  <a:schemeClr val="tx1"/>
                </a:solidFill>
                <a:effectLst/>
                <a:latin typeface="Segoe UI Light" pitchFamily="34" charset="0"/>
                <a:ea typeface="+mn-ea"/>
                <a:cs typeface="+mn-cs"/>
              </a:rPr>
              <a:t>Runkeeper</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MapMyFitness</a:t>
            </a:r>
            <a:r>
              <a:rPr lang="en-US" sz="900" kern="1200" dirty="0" smtClean="0">
                <a:solidFill>
                  <a:schemeClr val="tx1"/>
                </a:solidFill>
                <a:effectLst/>
                <a:latin typeface="Segoe UI Light" pitchFamily="34" charset="0"/>
                <a:ea typeface="+mn-ea"/>
                <a:cs typeface="+mn-cs"/>
              </a:rPr>
              <a:t>.</a:t>
            </a:r>
          </a:p>
          <a:p>
            <a:r>
              <a:rPr lang="en-US" sz="900" b="1" kern="1200" dirty="0" smtClean="0">
                <a:solidFill>
                  <a:schemeClr val="tx1"/>
                </a:solidFill>
                <a:effectLst/>
                <a:latin typeface="Segoe UI Light" pitchFamily="34" charset="0"/>
                <a:ea typeface="+mn-ea"/>
                <a:cs typeface="+mn-cs"/>
              </a:rPr>
              <a:t>Calorie tracking</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Measure the calories you burn each day. With Microsoft Health, you’ll see how many calories you burn with each workout, giving you greater understanding of which activities earn you the biggest burn.  </a:t>
            </a:r>
          </a:p>
          <a:p>
            <a:r>
              <a:rPr lang="en-US" sz="900" b="1" kern="1200" dirty="0" smtClean="0">
                <a:solidFill>
                  <a:schemeClr val="tx1"/>
                </a:solidFill>
                <a:effectLst/>
                <a:latin typeface="Segoe UI Light" pitchFamily="34" charset="0"/>
                <a:ea typeface="+mn-ea"/>
                <a:cs typeface="+mn-cs"/>
              </a:rPr>
              <a:t>Goal Keeper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goals and track your performance with the robust Microsoft Health app. Microsoft Band notifies you when you meet your goals so you can stay motivated.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12:36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2106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Run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With the built-in GPS, Microsoft Band is your perfect running companion. Whether you’re on the treadmill or outdoors, you can view your run summary on your band, including heart rate, calorie burn, distance, splits, elevation gained, and instantaneous and average pace. Go to the Microsoft Health app for a recorded map of your last run, and metrics like pace splits and average pace. In the Microsoft Health web dashboard, you can analyze your data to find specific aspects of your runs you can improve, and compare your personal bests. Connect with your favorite running apps like </a:t>
            </a:r>
            <a:r>
              <a:rPr lang="en-US" sz="900" kern="1200" dirty="0" err="1" smtClean="0">
                <a:solidFill>
                  <a:schemeClr val="tx1"/>
                </a:solidFill>
                <a:effectLst/>
                <a:latin typeface="Segoe UI Light" pitchFamily="34" charset="0"/>
                <a:ea typeface="+mn-ea"/>
                <a:cs typeface="+mn-cs"/>
              </a:rPr>
              <a:t>Runkeeper</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MapMyRun</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Strava</a:t>
            </a:r>
            <a:r>
              <a:rPr lang="en-US" sz="900" kern="1200" dirty="0" smtClean="0">
                <a:solidFill>
                  <a:schemeClr val="tx1"/>
                </a:solidFill>
                <a:effectLst/>
                <a:latin typeface="Segoe UI Light" pitchFamily="34" charset="0"/>
                <a:ea typeface="+mn-ea"/>
                <a:cs typeface="+mn-cs"/>
              </a:rPr>
              <a:t>. </a:t>
            </a:r>
          </a:p>
          <a:p>
            <a:pPr lvl="0"/>
            <a:r>
              <a:rPr lang="en-US" sz="900" b="1" kern="1200" dirty="0" smtClean="0">
                <a:solidFill>
                  <a:schemeClr val="tx1"/>
                </a:solidFill>
                <a:effectLst/>
                <a:latin typeface="Segoe UI Light" pitchFamily="34" charset="0"/>
                <a:ea typeface="+mn-ea"/>
                <a:cs typeface="+mn-cs"/>
              </a:rPr>
              <a:t>Bike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Microsoft Band sensors measure your heart rate during bike rides, and deliver insights specifically tailored for bike rides both indoors and outdoors. Track speed, distance, and elevation gained with a built-in barometer. Share your ride map with your riding buddies in email or on Facebook and Twitter. Connect with your favorite cycling apps like </a:t>
            </a:r>
            <a:r>
              <a:rPr lang="en-US" sz="900" kern="1200" dirty="0" err="1" smtClean="0">
                <a:solidFill>
                  <a:schemeClr val="tx1"/>
                </a:solidFill>
                <a:effectLst/>
                <a:latin typeface="Segoe UI Light" pitchFamily="34" charset="0"/>
                <a:ea typeface="+mn-ea"/>
                <a:cs typeface="+mn-cs"/>
              </a:rPr>
              <a:t>Strava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MapMyRide</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MapMyFitness</a:t>
            </a:r>
            <a:r>
              <a:rPr lang="en-US" sz="900" kern="1200" dirty="0" smtClean="0">
                <a:solidFill>
                  <a:schemeClr val="tx1"/>
                </a:solidFill>
                <a:effectLst/>
                <a:latin typeface="Segoe UI Light" pitchFamily="34" charset="0"/>
                <a:ea typeface="+mn-ea"/>
                <a:cs typeface="+mn-cs"/>
              </a:rPr>
              <a:t>.</a:t>
            </a:r>
          </a:p>
          <a:p>
            <a:pPr lvl="0"/>
            <a:r>
              <a:rPr lang="en-US" sz="900" b="1" kern="1200" dirty="0" smtClean="0">
                <a:solidFill>
                  <a:schemeClr val="tx1"/>
                </a:solidFill>
                <a:effectLst/>
                <a:latin typeface="Segoe UI Light" pitchFamily="34" charset="0"/>
                <a:ea typeface="+mn-ea"/>
                <a:cs typeface="+mn-cs"/>
              </a:rPr>
              <a:t>Golf</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Put away your phone and track your golf game and your health right on your wrist with Microsoft Band and </a:t>
            </a:r>
            <a:r>
              <a:rPr lang="en-US" sz="900" kern="1200" dirty="0" err="1" smtClean="0">
                <a:solidFill>
                  <a:schemeClr val="tx1"/>
                </a:solidFill>
                <a:effectLst/>
                <a:latin typeface="Segoe UI Light" pitchFamily="34" charset="0"/>
                <a:ea typeface="+mn-ea"/>
                <a:cs typeface="+mn-cs"/>
              </a:rPr>
              <a:t>TaylorMade</a:t>
            </a:r>
            <a:r>
              <a:rPr lang="en-US" sz="900" kern="1200" dirty="0" smtClean="0">
                <a:solidFill>
                  <a:schemeClr val="tx1"/>
                </a:solidFill>
                <a:effectLst/>
                <a:latin typeface="Segoe UI Light" pitchFamily="34" charset="0"/>
                <a:ea typeface="+mn-ea"/>
                <a:cs typeface="+mn-cs"/>
              </a:rPr>
              <a:t>®. The built-in GPS detects which hole you’re playing and provides you with distance to the front, center, and back of the green, allowing you to perfect your approach. You can focus on your golf game rather than your scorecard with automatic shot tracking. While you play, your band notifies you about important texts, emails, and calls, and tracks your strokes, steps, heart rate, and calorie burn. After your round, Microsoft Health helps you analyze your fitness benefits and game stats while </a:t>
            </a:r>
            <a:r>
              <a:rPr lang="en-US" sz="900" kern="1200" dirty="0" err="1" smtClean="0">
                <a:solidFill>
                  <a:schemeClr val="tx1"/>
                </a:solidFill>
                <a:effectLst/>
                <a:latin typeface="Segoe UI Light" pitchFamily="34" charset="0"/>
                <a:ea typeface="+mn-ea"/>
                <a:cs typeface="+mn-cs"/>
              </a:rPr>
              <a:t>TaylorMade’s</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MyRoundPro</a:t>
            </a:r>
            <a:r>
              <a:rPr lang="en-US" sz="900" kern="1200" dirty="0" smtClean="0">
                <a:solidFill>
                  <a:schemeClr val="tx1"/>
                </a:solidFill>
                <a:effectLst/>
                <a:latin typeface="Segoe UI Light" pitchFamily="34" charset="0"/>
                <a:ea typeface="+mn-ea"/>
                <a:cs typeface="+mn-cs"/>
              </a:rPr>
              <a:t> provides even deeper game analysis.</a:t>
            </a:r>
          </a:p>
          <a:p>
            <a:r>
              <a:rPr lang="en-US" sz="900" kern="1200" dirty="0" smtClean="0">
                <a:solidFill>
                  <a:schemeClr val="tx1"/>
                </a:solidFill>
                <a:effectLst/>
                <a:latin typeface="Segoe UI Light" pitchFamily="34" charset="0"/>
                <a:ea typeface="+mn-ea"/>
                <a:cs typeface="+mn-cs"/>
              </a:rPr>
              <a:t>©2015 </a:t>
            </a:r>
            <a:r>
              <a:rPr lang="en-US" sz="900" kern="1200" dirty="0" err="1" smtClean="0">
                <a:solidFill>
                  <a:schemeClr val="tx1"/>
                </a:solidFill>
                <a:effectLst/>
                <a:latin typeface="Segoe UI Light" pitchFamily="34" charset="0"/>
                <a:ea typeface="+mn-ea"/>
                <a:cs typeface="+mn-cs"/>
              </a:rPr>
              <a:t>TaylorMade</a:t>
            </a:r>
            <a:r>
              <a:rPr lang="en-US" sz="900" kern="1200" dirty="0" smtClean="0">
                <a:solidFill>
                  <a:schemeClr val="tx1"/>
                </a:solidFill>
                <a:effectLst/>
                <a:latin typeface="Segoe UI Light" pitchFamily="34" charset="0"/>
                <a:ea typeface="+mn-ea"/>
                <a:cs typeface="+mn-cs"/>
              </a:rPr>
              <a:t> Golf Company, Inc. All Rights Reserved. </a:t>
            </a:r>
            <a:r>
              <a:rPr lang="en-US" sz="900" kern="1200" dirty="0" err="1" smtClean="0">
                <a:solidFill>
                  <a:schemeClr val="tx1"/>
                </a:solidFill>
                <a:effectLst/>
                <a:latin typeface="Segoe UI Light" pitchFamily="34" charset="0"/>
                <a:ea typeface="+mn-ea"/>
                <a:cs typeface="+mn-cs"/>
              </a:rPr>
              <a:t>TaylorMade</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adidasGolf</a:t>
            </a:r>
            <a:r>
              <a:rPr lang="en-US" sz="900" kern="1200" dirty="0" smtClean="0">
                <a:solidFill>
                  <a:schemeClr val="tx1"/>
                </a:solidFill>
                <a:effectLst/>
                <a:latin typeface="Segoe UI Light" pitchFamily="34" charset="0"/>
                <a:ea typeface="+mn-ea"/>
                <a:cs typeface="+mn-cs"/>
              </a:rPr>
              <a:t> and Ashworth® are brands of Taylor Made Golf Company, Inc., part of the Adidas Group</a:t>
            </a:r>
          </a:p>
          <a:p>
            <a:pPr lvl="0"/>
            <a:r>
              <a:rPr lang="en-US" sz="900" b="1" kern="1200" dirty="0" smtClean="0">
                <a:solidFill>
                  <a:schemeClr val="tx1"/>
                </a:solidFill>
                <a:effectLst/>
                <a:latin typeface="Segoe UI Light" pitchFamily="34" charset="0"/>
                <a:ea typeface="+mn-ea"/>
                <a:cs typeface="+mn-cs"/>
              </a:rPr>
              <a:t>Guided Workouts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Guided Workouts are workout routines you download to Microsoft Band. Your band will tell you what exercise to do, and can track your reps and calories burned. Browse the Microsoft Health mobile app or web dashboard for workouts designed by fitness professionals from Gold’s Gym, Shape Magazine, and Men’s Fitness, or customize workouts for yourself. You can make edits to any Guided Workout before you download it to your band—for example, add reps, remove squats, or add more time to a warm-up. You can also design your own workouts from scratch.</a:t>
            </a:r>
          </a:p>
          <a:p>
            <a:r>
              <a:rPr lang="en-US" sz="900" b="1" kern="1200" dirty="0" smtClean="0">
                <a:solidFill>
                  <a:schemeClr val="tx1"/>
                </a:solidFill>
                <a:effectLst/>
                <a:latin typeface="Segoe UI Light" pitchFamily="34" charset="0"/>
                <a:ea typeface="+mn-ea"/>
                <a:cs typeface="+mn-cs"/>
              </a:rPr>
              <a:t>Floors climbed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Get credit for taking the stairs. Track the number of floors you climb and find out how many calories you burn for the effort.</a:t>
            </a:r>
          </a:p>
          <a:p>
            <a:r>
              <a:rPr lang="en-US" sz="900" b="1" kern="1200" dirty="0" smtClean="0">
                <a:solidFill>
                  <a:schemeClr val="tx1"/>
                </a:solidFill>
                <a:effectLst/>
                <a:latin typeface="Segoe UI Light" pitchFamily="34" charset="0"/>
                <a:ea typeface="+mn-ea"/>
                <a:cs typeface="+mn-cs"/>
              </a:rPr>
              <a:t>Exercise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Track your heart rate, duration, and calories burned during your favorite exercise. Whatever workout you feel like doing today, go for it—track your progress during group fitness classes, bodyweight or strength training, and even yoga.</a:t>
            </a:r>
          </a:p>
          <a:p>
            <a:r>
              <a:rPr lang="en-US" sz="900" b="1" kern="1200" dirty="0" smtClean="0">
                <a:solidFill>
                  <a:schemeClr val="tx1"/>
                </a:solidFill>
                <a:effectLst/>
                <a:latin typeface="Segoe UI Light" pitchFamily="34" charset="0"/>
                <a:ea typeface="+mn-ea"/>
                <a:cs typeface="+mn-cs"/>
              </a:rPr>
              <a:t>Steps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Count your steps every day, set a daily goal, and track your progress. Microsoft Band calculates the calories you’ve burned and the distance you’ve traveled each day.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3916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Email previews and calendar notifications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Always stay in the loop. Monitor and preview emails right on your wrist, and keep your phone in your pocket. Microsoft Band stays in sync with your calendar, reminding you of important events throughout the day.</a:t>
            </a:r>
          </a:p>
          <a:p>
            <a:pPr lvl="0"/>
            <a:r>
              <a:rPr lang="en-US" sz="900" b="1" kern="1200" dirty="0" smtClean="0">
                <a:solidFill>
                  <a:schemeClr val="tx1"/>
                </a:solidFill>
                <a:effectLst/>
                <a:latin typeface="Segoe UI Light" pitchFamily="34" charset="0"/>
                <a:ea typeface="+mn-ea"/>
                <a:cs typeface="+mn-cs"/>
              </a:rPr>
              <a:t>Receive and reply to text messages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Get text message previews right on your wrist. Reply instantly to texts with a standard quick response like “I’ll call you later,” or create your own set of personal replies in the app. If you have Windows Phone 8.1, you can type responses using a virtual keyboard or dictate responses with your voice, powered by Cortana.</a:t>
            </a:r>
          </a:p>
          <a:p>
            <a:pPr lvl="0"/>
            <a:r>
              <a:rPr lang="en-US" sz="900" b="1" kern="1200" dirty="0" smtClean="0">
                <a:solidFill>
                  <a:schemeClr val="tx1"/>
                </a:solidFill>
                <a:effectLst/>
                <a:latin typeface="Segoe UI Light" pitchFamily="34" charset="0"/>
                <a:ea typeface="+mn-ea"/>
                <a:cs typeface="+mn-cs"/>
              </a:rPr>
              <a:t>Cortana</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Stay productive even when your phone is put away. Reply to text messages, take notes, and set reminders with your voice using Cortana personal assistant if you use Windows Phone 8.1 or later. </a:t>
            </a:r>
          </a:p>
          <a:p>
            <a:r>
              <a:rPr lang="en-US" sz="900" b="1" kern="1200" dirty="0" smtClean="0">
                <a:solidFill>
                  <a:schemeClr val="tx1"/>
                </a:solidFill>
                <a:effectLst/>
                <a:latin typeface="Segoe UI Light" pitchFamily="34" charset="0"/>
                <a:ea typeface="+mn-ea"/>
                <a:cs typeface="+mn-cs"/>
              </a:rPr>
              <a:t>Smart alarm</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Feel your best in the morning. Set the alarm and your band will wake you up at the optimal time during your sleep cycle up to 30 minutes before the alarm goes off.</a:t>
            </a:r>
          </a:p>
          <a:p>
            <a:r>
              <a:rPr lang="en-US" sz="900" b="1" kern="1200" dirty="0" smtClean="0">
                <a:solidFill>
                  <a:schemeClr val="tx1"/>
                </a:solidFill>
                <a:effectLst/>
                <a:latin typeface="Segoe UI Light" pitchFamily="34" charset="0"/>
                <a:ea typeface="+mn-ea"/>
                <a:cs typeface="+mn-cs"/>
              </a:rPr>
              <a:t>Smart notifications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 the Microsoft Health phone app to select the notifications you get on your band. Choose from texts, calls, calendar reminders, and updates from Facebook and Twitter. To turn off notification alerts, simply tap the Do Not Disturb icon on your band.</a:t>
            </a:r>
          </a:p>
          <a:p>
            <a:r>
              <a:rPr lang="en-US" sz="900" b="1" kern="1200" dirty="0" smtClean="0">
                <a:solidFill>
                  <a:schemeClr val="tx1"/>
                </a:solidFill>
                <a:effectLst/>
                <a:latin typeface="Segoe UI Light" pitchFamily="34" charset="0"/>
                <a:ea typeface="+mn-ea"/>
                <a:cs typeface="+mn-cs"/>
              </a:rPr>
              <a:t>Finance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Track your stocks right on your wrist, without pulling out your phone. Create a watch list for select stocks in the Microsoft Health app. </a:t>
            </a:r>
          </a:p>
          <a:p>
            <a:r>
              <a:rPr lang="en-US" sz="900" b="1" kern="1200" dirty="0" smtClean="0">
                <a:solidFill>
                  <a:schemeClr val="tx1"/>
                </a:solidFill>
                <a:effectLst/>
                <a:latin typeface="Segoe UI Light" pitchFamily="34" charset="0"/>
                <a:ea typeface="+mn-ea"/>
                <a:cs typeface="+mn-cs"/>
              </a:rPr>
              <a:t>Cross platform compatibility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Whether it’s an iPhone</a:t>
            </a:r>
            <a:r>
              <a:rPr lang="en-US" sz="900" kern="1200" baseline="30000" dirty="0" smtClean="0">
                <a:solidFill>
                  <a:schemeClr val="tx1"/>
                </a:solidFill>
                <a:effectLst/>
                <a:latin typeface="Segoe UI Light" pitchFamily="34" charset="0"/>
                <a:ea typeface="+mn-ea"/>
                <a:cs typeface="+mn-cs"/>
              </a:rPr>
              <a:t>®</a:t>
            </a:r>
            <a:r>
              <a:rPr lang="en-US" sz="900" kern="1200" dirty="0" smtClean="0">
                <a:solidFill>
                  <a:schemeClr val="tx1"/>
                </a:solidFill>
                <a:effectLst/>
                <a:latin typeface="Segoe UI Light" pitchFamily="34" charset="0"/>
                <a:ea typeface="+mn-ea"/>
                <a:cs typeface="+mn-cs"/>
              </a:rPr>
              <a:t>, Android™, or Windows Phone, Microsoft Band works seamlessly across platforms. </a:t>
            </a:r>
          </a:p>
          <a:p>
            <a:r>
              <a:rPr lang="en-US" sz="900" b="1" kern="1200" dirty="0" smtClean="0">
                <a:solidFill>
                  <a:schemeClr val="tx1"/>
                </a:solidFill>
                <a:effectLst/>
                <a:latin typeface="Segoe UI Light" pitchFamily="34" charset="0"/>
                <a:ea typeface="+mn-ea"/>
                <a:cs typeface="+mn-cs"/>
              </a:rPr>
              <a:t>Calls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See incoming calls and voicemail notifications on your band. Reply instantly with a standard quick response like “I’ll call you later” or choose one that you’ve created in the Microsoft Health app. To turn off notification alerts, simply tap the Do Not Disturb icon on your band.</a:t>
            </a:r>
          </a:p>
          <a:p>
            <a:r>
              <a:rPr lang="en-US" sz="900" b="1" kern="1200" dirty="0" smtClean="0">
                <a:solidFill>
                  <a:schemeClr val="tx1"/>
                </a:solidFill>
                <a:effectLst/>
                <a:latin typeface="Segoe UI Light" pitchFamily="34" charset="0"/>
                <a:ea typeface="+mn-ea"/>
                <a:cs typeface="+mn-cs"/>
              </a:rPr>
              <a:t>Timer/stopwatch</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Time your laps or your entire workout with the stopwatch feature. Set the timer to keep track of time, whether it’s keeping up the intensity for a set duration during your workout or a 15-minute power nap.</a:t>
            </a:r>
          </a:p>
          <a:p>
            <a:r>
              <a:rPr lang="en-US" sz="900" b="1" kern="1200" dirty="0" smtClean="0">
                <a:solidFill>
                  <a:schemeClr val="tx1"/>
                </a:solidFill>
                <a:effectLst/>
                <a:latin typeface="Segoe UI Light" pitchFamily="34" charset="0"/>
                <a:ea typeface="+mn-ea"/>
                <a:cs typeface="+mn-cs"/>
              </a:rPr>
              <a:t>Weather</a:t>
            </a:r>
            <a:r>
              <a:rPr lang="en-US" sz="900" kern="1200" dirty="0" smtClean="0">
                <a:solidFill>
                  <a:schemeClr val="tx1"/>
                </a:solidFill>
                <a:effectLst/>
                <a:latin typeface="Segoe UI Light" pitchFamily="34" charset="0"/>
                <a:ea typeface="+mn-ea"/>
                <a:cs typeface="+mn-cs"/>
              </a:rPr>
              <a:t> </a:t>
            </a:r>
          </a:p>
          <a:p>
            <a:r>
              <a:rPr lang="en-US" sz="900" kern="1200" dirty="0" smtClean="0">
                <a:solidFill>
                  <a:schemeClr val="tx1"/>
                </a:solidFill>
                <a:effectLst/>
                <a:latin typeface="Segoe UI Light" pitchFamily="34" charset="0"/>
                <a:ea typeface="+mn-ea"/>
                <a:cs typeface="+mn-cs"/>
              </a:rPr>
              <a:t>Real-time weather conditions and a 5-day forecast help you plan your week.</a:t>
            </a:r>
          </a:p>
          <a:p>
            <a:r>
              <a:rPr lang="en-US" sz="900" b="1" kern="1200" dirty="0" smtClean="0">
                <a:solidFill>
                  <a:schemeClr val="tx1"/>
                </a:solidFill>
                <a:effectLst/>
                <a:latin typeface="Segoe UI Light" pitchFamily="34" charset="0"/>
                <a:ea typeface="+mn-ea"/>
                <a:cs typeface="+mn-cs"/>
              </a:rPr>
              <a:t>Facebook</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Stay up to date on Facebook without having to check your phone. Get the latest status updates, comments, and photo notifications on your band.</a:t>
            </a:r>
          </a:p>
          <a:p>
            <a:r>
              <a:rPr lang="en-US" sz="900" b="1" kern="1200" dirty="0" smtClean="0">
                <a:solidFill>
                  <a:schemeClr val="tx1"/>
                </a:solidFill>
                <a:effectLst/>
                <a:latin typeface="Segoe UI Light" pitchFamily="34" charset="0"/>
                <a:ea typeface="+mn-ea"/>
                <a:cs typeface="+mn-cs"/>
              </a:rPr>
              <a:t>Facebook Messenger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Keep on top of your personal Facebook messages from friends and family without having to check your phone. </a:t>
            </a:r>
          </a:p>
          <a:p>
            <a:r>
              <a:rPr lang="en-US" sz="900" b="1" kern="1200" dirty="0" smtClean="0">
                <a:solidFill>
                  <a:schemeClr val="tx1"/>
                </a:solidFill>
                <a:effectLst/>
                <a:latin typeface="Segoe UI Light" pitchFamily="34" charset="0"/>
                <a:ea typeface="+mn-ea"/>
                <a:cs typeface="+mn-cs"/>
              </a:rPr>
              <a:t>Twitter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Tweets, mentions, retweets, messages, new followers. Set your preferences on your phone and see it all on your wrist.</a:t>
            </a:r>
          </a:p>
          <a:p>
            <a:r>
              <a:rPr lang="en-US" sz="900" b="1" kern="1200" dirty="0" smtClean="0">
                <a:solidFill>
                  <a:schemeClr val="tx1"/>
                </a:solidFill>
                <a:effectLst/>
                <a:latin typeface="Segoe UI Light" pitchFamily="34" charset="0"/>
                <a:ea typeface="+mn-ea"/>
                <a:cs typeface="+mn-cs"/>
              </a:rPr>
              <a:t>Social</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You can choose how you get alerts from your social channels, like Facebook and Twitter. Change the notification settings on your phone and they will sync onto your Microsoft Band. </a:t>
            </a:r>
          </a:p>
          <a:p>
            <a:r>
              <a:rPr lang="en-US" sz="900" b="1" kern="1200" dirty="0" smtClean="0">
                <a:solidFill>
                  <a:schemeClr val="tx1"/>
                </a:solidFill>
                <a:effectLst/>
                <a:latin typeface="Segoe UI Light" pitchFamily="34" charset="0"/>
                <a:ea typeface="+mn-ea"/>
                <a:cs typeface="+mn-cs"/>
              </a:rPr>
              <a:t>Starbucks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No need to reach for your wallet. Pay for coffee on the go with your Starbucks Card ready to scan right from your wrist.</a:t>
            </a:r>
          </a:p>
          <a:p>
            <a:r>
              <a:rPr lang="en-US" sz="900" b="1" kern="1200" dirty="0" smtClean="0">
                <a:solidFill>
                  <a:schemeClr val="tx1"/>
                </a:solidFill>
                <a:effectLst/>
                <a:latin typeface="Segoe UI Light" pitchFamily="34" charset="0"/>
                <a:ea typeface="+mn-ea"/>
                <a:cs typeface="+mn-cs"/>
              </a:rPr>
              <a:t>Quick Read</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Quick Read helps you read text, email, and other notifications especially when you’re on the go. By rapidly displaying messages one word at a time, your band helps you quickly read a message without the need to scroll.</a:t>
            </a:r>
          </a:p>
          <a:p>
            <a:r>
              <a:rPr lang="en-US" sz="900" kern="1200" dirty="0" smtClean="0">
                <a:solidFill>
                  <a:schemeClr val="tx1"/>
                </a:solidFill>
                <a:effectLst/>
                <a:latin typeface="Segoe UI Light" pitchFamily="34" charset="0"/>
                <a:ea typeface="+mn-ea"/>
                <a:cs typeface="+mn-cs"/>
              </a:rPr>
              <a:t>Instant quick response does not work with iPhone.</a:t>
            </a:r>
          </a:p>
          <a:p>
            <a:r>
              <a:rPr lang="en-US" sz="900" kern="1200" dirty="0" smtClean="0">
                <a:solidFill>
                  <a:schemeClr val="tx1"/>
                </a:solidFill>
                <a:effectLst/>
                <a:latin typeface="Segoe UI Light" pitchFamily="34" charset="0"/>
                <a:ea typeface="+mn-ea"/>
                <a:cs typeface="+mn-cs"/>
              </a:rPr>
              <a:t>Cortana only available with Windows Phone 8.1 update or later, available in English only. </a:t>
            </a:r>
          </a:p>
          <a:p>
            <a:r>
              <a:rPr lang="en-US" sz="900" kern="1200" dirty="0" smtClean="0">
                <a:solidFill>
                  <a:schemeClr val="tx1"/>
                </a:solidFill>
                <a:effectLst/>
                <a:latin typeface="Segoe UI Light" pitchFamily="34" charset="0"/>
                <a:ea typeface="+mn-ea"/>
                <a:cs typeface="+mn-cs"/>
              </a:rPr>
              <a:t>Works with Windows Phone 8.1 update or later, iPhone® 5 or later running iOS® 8.1.2 or later, and Android™ 4.4 or later phones, with Bluetooth. Cortana only available with Windows Phone 8.1 update or later, available in English only.</a:t>
            </a:r>
          </a:p>
          <a:p>
            <a:r>
              <a:rPr lang="en-US" sz="900" kern="1200" dirty="0" smtClean="0">
                <a:solidFill>
                  <a:schemeClr val="tx1"/>
                </a:solidFill>
                <a:effectLst/>
                <a:latin typeface="Segoe UI Light" pitchFamily="34" charset="0"/>
                <a:ea typeface="+mn-ea"/>
                <a:cs typeface="+mn-cs"/>
              </a:rPr>
              <a:t>Instant quick response does not work with iPhone.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75749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smtClean="0">
                <a:solidFill>
                  <a:schemeClr val="tx1"/>
                </a:solidFill>
                <a:effectLst/>
                <a:latin typeface="Segoe UI Light" pitchFamily="34" charset="0"/>
                <a:ea typeface="+mn-ea"/>
                <a:cs typeface="+mn-cs"/>
              </a:rPr>
              <a:t>Microsoft Health</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wellness goals and get personal insights to help you achieve them. By combining your fitness data with the power of the cloud, Microsoft Health gives you real-time, valuable insights into your fitness today that will guide you towards healthier living. Microsoft Health delivers valuable, personalized fitness insights, empowering you to lead a healthier life. Access your personal charts through the convenient phone app or the robust web dashboard.</a:t>
            </a:r>
          </a:p>
          <a:p>
            <a:pPr lvl="0"/>
            <a:r>
              <a:rPr lang="en-US" sz="900" b="1" kern="1200" dirty="0" smtClean="0">
                <a:solidFill>
                  <a:schemeClr val="tx1"/>
                </a:solidFill>
                <a:effectLst/>
                <a:latin typeface="Segoe UI Light" pitchFamily="34" charset="0"/>
                <a:ea typeface="+mn-ea"/>
                <a:cs typeface="+mn-cs"/>
              </a:rPr>
              <a:t>Built-in GPS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Put away your phone or GPS device and concentrate on your golf game or your workout. While golfing, the built-in GPS on your band calculates distances on the course, including the distance to the front, center, and back of the green. And when you run, bike, or hike, it records your route and maps it in the Microsoft Health app and web dashboard. </a:t>
            </a:r>
          </a:p>
          <a:p>
            <a:pPr lvl="0"/>
            <a:r>
              <a:rPr lang="en-US" sz="900" b="1" kern="1200" dirty="0" smtClean="0">
                <a:solidFill>
                  <a:schemeClr val="tx1"/>
                </a:solidFill>
                <a:effectLst/>
                <a:latin typeface="Segoe UI Light" pitchFamily="34" charset="0"/>
                <a:ea typeface="+mn-ea"/>
                <a:cs typeface="+mn-cs"/>
              </a:rPr>
              <a:t>Barometer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Track your fitness with more precision with a built-in barometer that measures elevation changes while hiking, biking, or just climbing stairs.</a:t>
            </a:r>
          </a:p>
          <a:p>
            <a:pPr lvl="0"/>
            <a:r>
              <a:rPr lang="en-US" sz="900" b="1" kern="1200" dirty="0" smtClean="0">
                <a:solidFill>
                  <a:schemeClr val="tx1"/>
                </a:solidFill>
                <a:effectLst/>
                <a:latin typeface="Segoe UI Light" pitchFamily="34" charset="0"/>
                <a:ea typeface="+mn-ea"/>
                <a:cs typeface="+mn-cs"/>
              </a:rPr>
              <a:t>UV monitor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Your band can notify you when your UV exposure is more than 2 on the UV index. Set a notification alert or get a real-time reading any time.</a:t>
            </a:r>
          </a:p>
          <a:p>
            <a:pPr lvl="0"/>
            <a:r>
              <a:rPr lang="en-US" sz="900" b="1" kern="1200" dirty="0" smtClean="0">
                <a:solidFill>
                  <a:schemeClr val="tx1"/>
                </a:solidFill>
                <a:effectLst/>
                <a:latin typeface="Segoe UI Light" pitchFamily="34" charset="0"/>
                <a:ea typeface="+mn-ea"/>
                <a:cs typeface="+mn-cs"/>
              </a:rPr>
              <a:t>Modern design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Beautiful, modern design and cutting-edge technology come together. The satin steel finish is durable, modern, and stylish. The slim profile, flexible arms, and curved display fit your wrist naturally and comfortably.</a:t>
            </a:r>
          </a:p>
          <a:p>
            <a:r>
              <a:rPr lang="en-US" sz="900" b="1" kern="1200" dirty="0" smtClean="0">
                <a:solidFill>
                  <a:schemeClr val="tx1"/>
                </a:solidFill>
                <a:effectLst/>
                <a:latin typeface="Segoe UI Light" pitchFamily="34" charset="0"/>
                <a:ea typeface="+mn-ea"/>
                <a:cs typeface="+mn-cs"/>
              </a:rPr>
              <a:t>UV monitor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Stop guessing when it’s time to apply sunscreen. Your band can notify you when your UV exposure is more than 2 on the UV index. You choose whether or not you want a notification, and how often. Get a real-time reading of your UV exposure at any time by tapping the UV Tile.</a:t>
            </a:r>
          </a:p>
          <a:p>
            <a:r>
              <a:rPr lang="en-US" sz="900" b="1" kern="1200" dirty="0" smtClean="0">
                <a:solidFill>
                  <a:schemeClr val="tx1"/>
                </a:solidFill>
                <a:effectLst/>
                <a:latin typeface="Segoe UI Light" pitchFamily="34" charset="0"/>
                <a:ea typeface="+mn-ea"/>
                <a:cs typeface="+mn-cs"/>
              </a:rPr>
              <a:t>Curved touchscreen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curved touchscreen fits your wrist naturally and comfortably.</a:t>
            </a:r>
          </a:p>
          <a:p>
            <a:r>
              <a:rPr lang="en-US" sz="900" b="1" kern="1200" dirty="0" smtClean="0">
                <a:solidFill>
                  <a:schemeClr val="tx1"/>
                </a:solidFill>
                <a:effectLst/>
                <a:latin typeface="Segoe UI Light" pitchFamily="34" charset="0"/>
                <a:ea typeface="+mn-ea"/>
                <a:cs typeface="+mn-cs"/>
              </a:rPr>
              <a:t>AMOLED display with Corning</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Gorilla</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Glass 3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vibrant, full-color AMOLED display is bright and easy to read, and comes with durable </a:t>
            </a:r>
            <a:r>
              <a:rPr lang="en-US" sz="900" b="1" kern="1200" dirty="0" smtClean="0">
                <a:solidFill>
                  <a:schemeClr val="tx1"/>
                </a:solidFill>
                <a:effectLst/>
                <a:latin typeface="Segoe UI Light" pitchFamily="34" charset="0"/>
                <a:ea typeface="+mn-ea"/>
                <a:cs typeface="+mn-cs"/>
              </a:rPr>
              <a:t>Corning</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Gorilla</a:t>
            </a:r>
            <a:r>
              <a:rPr lang="en-US" sz="900" kern="1200" dirty="0" smtClean="0">
                <a:solidFill>
                  <a:schemeClr val="tx1"/>
                </a:solidFill>
                <a:effectLst/>
                <a:latin typeface="Segoe UI Light" pitchFamily="34" charset="0"/>
                <a:ea typeface="+mn-ea"/>
                <a:cs typeface="+mn-cs"/>
              </a:rPr>
              <a:t>®</a:t>
            </a:r>
            <a:r>
              <a:rPr lang="en-US" sz="900" b="1" kern="1200" dirty="0" smtClean="0">
                <a:solidFill>
                  <a:schemeClr val="tx1"/>
                </a:solidFill>
                <a:effectLst/>
                <a:latin typeface="Segoe UI Light" pitchFamily="34" charset="0"/>
                <a:ea typeface="+mn-ea"/>
                <a:cs typeface="+mn-cs"/>
              </a:rPr>
              <a:t> Glass </a:t>
            </a:r>
            <a:r>
              <a:rPr lang="en-US" sz="900" kern="1200" dirty="0" smtClean="0">
                <a:solidFill>
                  <a:schemeClr val="tx1"/>
                </a:solidFill>
                <a:effectLst/>
                <a:latin typeface="Segoe UI Light" pitchFamily="34" charset="0"/>
                <a:ea typeface="+mn-ea"/>
                <a:cs typeface="+mn-cs"/>
              </a:rPr>
              <a:t>3 to help protect it.</a:t>
            </a:r>
          </a:p>
          <a:p>
            <a:r>
              <a:rPr lang="en-US" sz="900" b="1" kern="1200" dirty="0" smtClean="0">
                <a:solidFill>
                  <a:schemeClr val="tx1"/>
                </a:solidFill>
                <a:effectLst/>
                <a:latin typeface="Segoe UI Light" pitchFamily="34" charset="0"/>
                <a:ea typeface="+mn-ea"/>
                <a:cs typeface="+mn-cs"/>
              </a:rPr>
              <a:t>Watch Mode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Set the display on Microsoft Band to always display the time, or only when you rotate your wrist.</a:t>
            </a:r>
          </a:p>
          <a:p>
            <a:r>
              <a:rPr lang="en-US" sz="900" b="1" kern="1200" dirty="0" smtClean="0">
                <a:solidFill>
                  <a:schemeClr val="tx1"/>
                </a:solidFill>
                <a:effectLst/>
                <a:latin typeface="Segoe UI Light" pitchFamily="34" charset="0"/>
                <a:ea typeface="+mn-ea"/>
                <a:cs typeface="+mn-cs"/>
              </a:rPr>
              <a:t>Battery life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Get up to two days from Microsoft Band with normal use. If using the GPS, increasing display brightness, and working out multiple times a day, you’ll need to recharge more frequently. A 30-45 minute charge will get you through your day. A full charge takes about 2 hours.</a:t>
            </a:r>
          </a:p>
          <a:p>
            <a:r>
              <a:rPr lang="en-US" sz="900" b="1" kern="1200" dirty="0" smtClean="0">
                <a:solidFill>
                  <a:schemeClr val="tx1"/>
                </a:solidFill>
                <a:effectLst/>
                <a:latin typeface="Segoe UI Light" pitchFamily="34" charset="0"/>
                <a:ea typeface="+mn-ea"/>
                <a:cs typeface="+mn-cs"/>
              </a:rPr>
              <a:t>Bluetooth 4.0</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With Bluetooth 4.0, your data syncs to your phone in the background, so Microsoft Band is always up to date. You don't have to log in to get the latest. </a:t>
            </a:r>
          </a:p>
          <a:p>
            <a:r>
              <a:rPr lang="en-US" sz="900" b="1" kern="1200" dirty="0" smtClean="0">
                <a:solidFill>
                  <a:schemeClr val="tx1"/>
                </a:solidFill>
                <a:effectLst/>
                <a:latin typeface="Segoe UI Light" pitchFamily="34" charset="0"/>
                <a:ea typeface="+mn-ea"/>
                <a:cs typeface="+mn-cs"/>
              </a:rPr>
              <a:t>Water resistance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For limitations on water resistance and details, see microsoft.com/band/</a:t>
            </a:r>
            <a:r>
              <a:rPr lang="en-US" sz="900" kern="1200" dirty="0" err="1" smtClean="0">
                <a:solidFill>
                  <a:schemeClr val="tx1"/>
                </a:solidFill>
                <a:effectLst/>
                <a:latin typeface="Segoe UI Light" pitchFamily="34" charset="0"/>
                <a:ea typeface="+mn-ea"/>
                <a:cs typeface="+mn-cs"/>
              </a:rPr>
              <a:t>waterresistance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Battery has limited recharge cycles and cannot be replaced. See </a:t>
            </a:r>
            <a:r>
              <a:rPr lang="en-US" sz="900" u="sng" kern="1200" dirty="0" smtClean="0">
                <a:solidFill>
                  <a:schemeClr val="tx1"/>
                </a:solidFill>
                <a:effectLst/>
                <a:latin typeface="Segoe UI Light" pitchFamily="34" charset="0"/>
                <a:ea typeface="+mn-ea"/>
                <a:cs typeface="+mn-cs"/>
              </a:rPr>
              <a:t>microsoft.com/band/battery</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Battery has limited recharge cycles and cannot be replaced. See </a:t>
            </a:r>
            <a:r>
              <a:rPr lang="en-US" sz="900" u="sng" kern="1200" dirty="0" smtClean="0">
                <a:solidFill>
                  <a:schemeClr val="tx1"/>
                </a:solidFill>
                <a:effectLst/>
                <a:latin typeface="Segoe UI Light" pitchFamily="34" charset="0"/>
                <a:ea typeface="+mn-ea"/>
                <a:cs typeface="+mn-cs"/>
              </a:rPr>
              <a:t>microsoft.com/band/battery</a:t>
            </a:r>
            <a:r>
              <a:rPr lang="en-US" sz="900" kern="1200" dirty="0" smtClean="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11/7/2015 1:00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12547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11/7/2015 11:54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399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11/7/2015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53193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11/7/2015 11:54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6301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t>11/7/2015 11:54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25</a:t>
            </a:fld>
            <a:endParaRPr lang="en-US" dirty="0"/>
          </a:p>
        </p:txBody>
      </p:sp>
    </p:spTree>
    <p:extLst>
      <p:ext uri="{BB962C8B-B14F-4D97-AF65-F5344CB8AC3E}">
        <p14:creationId xmlns:p14="http://schemas.microsoft.com/office/powerpoint/2010/main" val="300351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217077"/>
            <a:ext cx="6400800" cy="3566186"/>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217091"/>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4045871"/>
            <a:ext cx="6402388" cy="1737392"/>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3" y="6161112"/>
            <a:ext cx="1645856" cy="352566"/>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5378" r="5295" b="1770"/>
          <a:stretch/>
        </p:blipFill>
        <p:spPr>
          <a:xfrm>
            <a:off x="-1" y="-1"/>
            <a:ext cx="12436475" cy="6995517"/>
          </a:xfrm>
          <a:prstGeom prst="rect">
            <a:avLst/>
          </a:prstGeom>
        </p:spPr>
      </p:pic>
      <p:sp>
        <p:nvSpPr>
          <p:cNvPr id="2" name="Rectangle 1"/>
          <p:cNvSpPr/>
          <p:nvPr userDrawn="1"/>
        </p:nvSpPr>
        <p:spPr bwMode="auto">
          <a:xfrm>
            <a:off x="274638" y="2217077"/>
            <a:ext cx="6400800" cy="3566186"/>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217091"/>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4045871"/>
            <a:ext cx="6402388" cy="1737392"/>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3" y="6161112"/>
            <a:ext cx="1645856" cy="352566"/>
          </a:xfrm>
          <a:prstGeom prst="rect">
            <a:avLst/>
          </a:prstGeom>
        </p:spPr>
      </p:pic>
    </p:spTree>
    <p:extLst>
      <p:ext uri="{BB962C8B-B14F-4D97-AF65-F5344CB8AC3E}">
        <p14:creationId xmlns:p14="http://schemas.microsoft.com/office/powerpoint/2010/main" val="378097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7"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developer.microsoftband.com/"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the Microsoft Band</a:t>
            </a:r>
            <a:endParaRPr lang="en-US" dirty="0"/>
          </a:p>
        </p:txBody>
      </p:sp>
      <p:sp>
        <p:nvSpPr>
          <p:cNvPr id="3" name="Text Placeholder 2"/>
          <p:cNvSpPr>
            <a:spLocks noGrp="1"/>
          </p:cNvSpPr>
          <p:nvPr>
            <p:ph type="body" sz="quarter" idx="14"/>
          </p:nvPr>
        </p:nvSpPr>
        <p:spPr/>
        <p:txBody>
          <a:bodyPr/>
          <a:lstStyle/>
          <a:p>
            <a:r>
              <a:rPr lang="en-US" dirty="0" smtClean="0"/>
              <a:t>Ian Philpot</a:t>
            </a:r>
            <a:endParaRPr lang="en-US" dirty="0" smtClean="0"/>
          </a:p>
          <a:p>
            <a:r>
              <a:rPr lang="en-US" dirty="0" smtClean="0"/>
              <a:t>Sr. Technology Evangelist</a:t>
            </a:r>
            <a:endParaRPr lang="en-US" dirty="0" smtClean="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smtClean="0"/>
              <a:t>Be Productive</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7" r="20367"/>
          <a:stretch>
            <a:fillRect/>
          </a:stretch>
        </p:blipFill>
        <p:spPr/>
      </p:pic>
    </p:spTree>
    <p:extLst>
      <p:ext uri="{BB962C8B-B14F-4D97-AF65-F5344CB8AC3E}">
        <p14:creationId xmlns:p14="http://schemas.microsoft.com/office/powerpoint/2010/main" val="367383017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98182"/>
          </a:xfrm>
        </p:spPr>
        <p:txBody>
          <a:bodyPr/>
          <a:lstStyle/>
          <a:p>
            <a:r>
              <a:rPr lang="en-US" dirty="0" smtClean="0"/>
              <a:t>Email </a:t>
            </a:r>
            <a:r>
              <a:rPr lang="en-US" dirty="0"/>
              <a:t>previews and calendar </a:t>
            </a:r>
            <a:r>
              <a:rPr lang="en-US" dirty="0" smtClean="0"/>
              <a:t>notifications</a:t>
            </a:r>
          </a:p>
          <a:p>
            <a:pPr lvl="1"/>
            <a:r>
              <a:rPr lang="en-US" dirty="0"/>
              <a:t>Keep your phone in your pocket while you preview emails and get your calendar notifications on the </a:t>
            </a:r>
            <a:r>
              <a:rPr lang="en-US" dirty="0" smtClean="0"/>
              <a:t>go.</a:t>
            </a:r>
          </a:p>
          <a:p>
            <a:pPr lvl="1"/>
            <a:endParaRPr lang="en-US" dirty="0"/>
          </a:p>
          <a:p>
            <a:r>
              <a:rPr lang="en-US" dirty="0" smtClean="0"/>
              <a:t>Receive </a:t>
            </a:r>
            <a:r>
              <a:rPr lang="en-US" dirty="0"/>
              <a:t>and reply to text </a:t>
            </a:r>
            <a:r>
              <a:rPr lang="en-US" dirty="0" smtClean="0"/>
              <a:t>messages</a:t>
            </a:r>
          </a:p>
          <a:p>
            <a:pPr lvl="1"/>
            <a:r>
              <a:rPr lang="en-US" dirty="0"/>
              <a:t>Get text message previews right on your </a:t>
            </a:r>
            <a:r>
              <a:rPr lang="en-US" dirty="0" smtClean="0"/>
              <a:t>wrist.</a:t>
            </a:r>
          </a:p>
          <a:p>
            <a:pPr lvl="1"/>
            <a:endParaRPr lang="en-US" dirty="0"/>
          </a:p>
          <a:p>
            <a:r>
              <a:rPr lang="en-US" dirty="0" smtClean="0"/>
              <a:t>Cortana</a:t>
            </a:r>
          </a:p>
          <a:p>
            <a:pPr lvl="1"/>
            <a:r>
              <a:rPr lang="en-US" dirty="0"/>
              <a:t>Reply to text messages, take notes, and set reminders with your voice using </a:t>
            </a:r>
            <a:r>
              <a:rPr lang="en-US" dirty="0" smtClean="0"/>
              <a:t>Cortana.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118477708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4037" y="2887662"/>
            <a:ext cx="64008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Stay connected at a </a:t>
            </a:r>
            <a:r>
              <a:rPr lang="en-US" sz="4000" dirty="0" smtClean="0">
                <a:gradFill>
                  <a:gsLst>
                    <a:gs pos="2917">
                      <a:schemeClr val="tx1"/>
                    </a:gs>
                    <a:gs pos="30000">
                      <a:schemeClr val="tx1"/>
                    </a:gs>
                  </a:gsLst>
                  <a:lin ang="5400000" scaled="0"/>
                </a:gradFill>
              </a:rPr>
              <a:t>glance</a:t>
            </a:r>
            <a:endParaRPr lang="en-US" sz="4000" dirty="0" smtClean="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215664923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lstStyle/>
          <a:p>
            <a:r>
              <a:rPr lang="en-US" dirty="0" smtClean="0"/>
              <a:t>Advanced Technology</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9" r="20379"/>
          <a:stretch>
            <a:fillRect/>
          </a:stretch>
        </p:blipFill>
        <p:spPr/>
      </p:pic>
    </p:spTree>
    <p:extLst>
      <p:ext uri="{BB962C8B-B14F-4D97-AF65-F5344CB8AC3E}">
        <p14:creationId xmlns:p14="http://schemas.microsoft.com/office/powerpoint/2010/main" val="426522081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296862"/>
            <a:ext cx="11887200" cy="6020110"/>
          </a:xfrm>
        </p:spPr>
        <p:txBody>
          <a:bodyPr/>
          <a:lstStyle/>
          <a:p>
            <a:r>
              <a:rPr lang="en-US" dirty="0" smtClean="0"/>
              <a:t>Microsoft health</a:t>
            </a:r>
          </a:p>
          <a:p>
            <a:pPr lvl="1"/>
            <a:r>
              <a:rPr lang="en-US" dirty="0"/>
              <a:t>Set wellness goals and get actionable </a:t>
            </a:r>
            <a:r>
              <a:rPr lang="en-US" dirty="0" smtClean="0"/>
              <a:t>insights.</a:t>
            </a:r>
          </a:p>
          <a:p>
            <a:pPr lvl="1"/>
            <a:endParaRPr lang="en-US" dirty="0" smtClean="0"/>
          </a:p>
          <a:p>
            <a:r>
              <a:rPr lang="en-US" dirty="0" smtClean="0"/>
              <a:t>Built-in GPS</a:t>
            </a:r>
          </a:p>
          <a:p>
            <a:pPr lvl="1"/>
            <a:r>
              <a:rPr lang="en-US" dirty="0"/>
              <a:t>When you run or bike, you’ll get a map of your route in the mobile app and web </a:t>
            </a:r>
            <a:r>
              <a:rPr lang="en-US" dirty="0" smtClean="0"/>
              <a:t>dashboard.</a:t>
            </a:r>
          </a:p>
          <a:p>
            <a:pPr lvl="1"/>
            <a:endParaRPr lang="en-US" dirty="0" smtClean="0"/>
          </a:p>
          <a:p>
            <a:r>
              <a:rPr lang="en-US" dirty="0" smtClean="0"/>
              <a:t>Barometer</a:t>
            </a:r>
          </a:p>
          <a:p>
            <a:pPr lvl="1"/>
            <a:r>
              <a:rPr lang="en-US" dirty="0"/>
              <a:t>B</a:t>
            </a:r>
            <a:r>
              <a:rPr lang="en-US" dirty="0" smtClean="0"/>
              <a:t>uilt-in </a:t>
            </a:r>
            <a:r>
              <a:rPr lang="en-US" dirty="0"/>
              <a:t>barometer that measures elevation changes while hiking, biking, or just climbing stairs</a:t>
            </a:r>
            <a:r>
              <a:rPr lang="en-US" dirty="0" smtClean="0"/>
              <a:t>.</a:t>
            </a:r>
          </a:p>
          <a:p>
            <a:pPr lvl="1"/>
            <a:endParaRPr lang="en-US" dirty="0" smtClean="0"/>
          </a:p>
          <a:p>
            <a:r>
              <a:rPr lang="en-US" dirty="0" smtClean="0"/>
              <a:t>UV Monitor</a:t>
            </a:r>
          </a:p>
          <a:p>
            <a:pPr lvl="1"/>
            <a:r>
              <a:rPr lang="en-US" dirty="0"/>
              <a:t>Determine if you need sunscreen with a built-in UV </a:t>
            </a:r>
            <a:r>
              <a:rPr lang="en-US" dirty="0" smtClean="0"/>
              <a:t>monitor.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347666967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Microsoft Band SDK</a:t>
            </a:r>
            <a:endParaRPr lang="en-US" dirty="0"/>
          </a:p>
        </p:txBody>
      </p:sp>
      <p:sp>
        <p:nvSpPr>
          <p:cNvPr id="5" name="Text Placeholder 4"/>
          <p:cNvSpPr>
            <a:spLocks noGrp="1"/>
          </p:cNvSpPr>
          <p:nvPr>
            <p:ph type="body" sz="quarter" idx="10"/>
          </p:nvPr>
        </p:nvSpPr>
        <p:spPr>
          <a:xfrm>
            <a:off x="274638" y="1212850"/>
            <a:ext cx="11887200" cy="1686616"/>
          </a:xfrm>
        </p:spPr>
        <p:txBody>
          <a:bodyPr/>
          <a:lstStyle/>
          <a:p>
            <a:r>
              <a:rPr lang="en-US" dirty="0">
                <a:hlinkClick r:id="rId2"/>
              </a:rPr>
              <a:t>http://developer.microsoftband.com</a:t>
            </a:r>
            <a:r>
              <a:rPr lang="en-US" dirty="0" smtClean="0">
                <a:hlinkClick r:id="rId2"/>
              </a:rPr>
              <a:t>/</a:t>
            </a:r>
            <a:endParaRPr lang="en-US" dirty="0" smtClean="0"/>
          </a:p>
          <a:p>
            <a:endParaRPr lang="en-US" sz="1600" dirty="0"/>
          </a:p>
          <a:p>
            <a:r>
              <a:rPr lang="en-US" dirty="0" smtClean="0"/>
              <a:t>Supports Windows, Android, iOS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475" y="3116262"/>
            <a:ext cx="6858000" cy="4030692"/>
          </a:xfrm>
          <a:prstGeom prst="rect">
            <a:avLst/>
          </a:prstGeom>
        </p:spPr>
      </p:pic>
    </p:spTree>
    <p:extLst>
      <p:ext uri="{BB962C8B-B14F-4D97-AF65-F5344CB8AC3E}">
        <p14:creationId xmlns:p14="http://schemas.microsoft.com/office/powerpoint/2010/main" val="127630703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Band SDK Code Ex.</a:t>
            </a:r>
            <a:endParaRPr lang="en-US" dirty="0"/>
          </a:p>
        </p:txBody>
      </p:sp>
      <p:sp>
        <p:nvSpPr>
          <p:cNvPr id="3" name="Text Placeholder 2"/>
          <p:cNvSpPr>
            <a:spLocks noGrp="1"/>
          </p:cNvSpPr>
          <p:nvPr>
            <p:ph type="body" sz="quarter" idx="10"/>
          </p:nvPr>
        </p:nvSpPr>
        <p:spPr>
          <a:xfrm>
            <a:off x="274638" y="1221157"/>
            <a:ext cx="11887199" cy="4704365"/>
          </a:xfrm>
        </p:spPr>
        <p:txBody>
          <a:bodyPr/>
          <a:lstStyle/>
          <a:p>
            <a:r>
              <a:rPr lang="en-US" dirty="0" err="1"/>
              <a:t>IBandClient</a:t>
            </a:r>
            <a:r>
              <a:rPr lang="en-US" dirty="0"/>
              <a:t> </a:t>
            </a:r>
            <a:r>
              <a:rPr lang="en-US" dirty="0" err="1"/>
              <a:t>bandClient</a:t>
            </a:r>
            <a:r>
              <a:rPr lang="en-US" dirty="0"/>
              <a:t> = await </a:t>
            </a:r>
            <a:r>
              <a:rPr lang="en-US" dirty="0" err="1"/>
              <a:t>BandClientManager.Instance.ConnectAsync</a:t>
            </a:r>
            <a:r>
              <a:rPr lang="en-US" dirty="0"/>
              <a:t>(bands[0</a:t>
            </a:r>
            <a:r>
              <a:rPr lang="en-US" dirty="0" smtClean="0"/>
              <a:t>]))</a:t>
            </a:r>
          </a:p>
          <a:p>
            <a:endParaRPr lang="en-US" dirty="0"/>
          </a:p>
          <a:p>
            <a:r>
              <a:rPr lang="en-US" dirty="0" err="1"/>
              <a:t>bandClient.SensorManager.Accelerometer.ReadingChanged</a:t>
            </a:r>
            <a:r>
              <a:rPr lang="en-US" dirty="0"/>
              <a:t> += </a:t>
            </a:r>
            <a:r>
              <a:rPr lang="en-US" dirty="0" err="1"/>
              <a:t>Accelerometer_ReadingChanged</a:t>
            </a:r>
            <a:r>
              <a:rPr lang="en-US" dirty="0" smtClean="0"/>
              <a:t>;</a:t>
            </a:r>
          </a:p>
          <a:p>
            <a:endParaRPr lang="en-US" dirty="0"/>
          </a:p>
          <a:p>
            <a:r>
              <a:rPr lang="en-US" dirty="0"/>
              <a:t>await </a:t>
            </a:r>
            <a:r>
              <a:rPr lang="en-US" dirty="0" err="1"/>
              <a:t>bandClient.SensorManager.Accelerometer.StartReadingsAsync</a:t>
            </a:r>
            <a:r>
              <a:rPr lang="en-US" dirty="0"/>
              <a:t>();</a:t>
            </a:r>
          </a:p>
        </p:txBody>
      </p:sp>
    </p:spTree>
    <p:extLst>
      <p:ext uri="{BB962C8B-B14F-4D97-AF65-F5344CB8AC3E}">
        <p14:creationId xmlns:p14="http://schemas.microsoft.com/office/powerpoint/2010/main" val="76056615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4437" y="2887662"/>
            <a:ext cx="80010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Eleven sensors on Microsoft </a:t>
            </a:r>
            <a:r>
              <a:rPr lang="en-US" sz="4000" dirty="0" smtClean="0">
                <a:gradFill>
                  <a:gsLst>
                    <a:gs pos="2917">
                      <a:schemeClr val="tx1"/>
                    </a:gs>
                    <a:gs pos="30000">
                      <a:schemeClr val="tx1"/>
                    </a:gs>
                  </a:gsLst>
                  <a:lin ang="5400000" scaled="0"/>
                </a:gradFill>
              </a:rPr>
              <a:t>Band</a:t>
            </a:r>
            <a:endParaRPr lang="en-US" sz="4000" dirty="0" smtClean="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197737524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Demo</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40835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andAzu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2"/>
            <a:ext cx="12436475" cy="6995517"/>
          </a:xfrm>
          <a:prstGeom prst="rect">
            <a:avLst/>
          </a:prstGeom>
        </p:spPr>
      </p:pic>
    </p:spTree>
    <p:extLst>
      <p:ext uri="{BB962C8B-B14F-4D97-AF65-F5344CB8AC3E}">
        <p14:creationId xmlns:p14="http://schemas.microsoft.com/office/powerpoint/2010/main" val="25091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95"/>
            <a:ext cx="12436474" cy="6995515"/>
          </a:xfrm>
          <a:prstGeom prst="rect">
            <a:avLst/>
          </a:prstGeom>
        </p:spPr>
      </p:pic>
    </p:spTree>
    <p:extLst>
      <p:ext uri="{BB962C8B-B14F-4D97-AF65-F5344CB8AC3E}">
        <p14:creationId xmlns:p14="http://schemas.microsoft.com/office/powerpoint/2010/main" val="403364435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easerRob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436475" cy="7005441"/>
          </a:xfrm>
          <a:prstGeom prst="rect">
            <a:avLst/>
          </a:prstGeom>
        </p:spPr>
      </p:pic>
    </p:spTree>
    <p:extLst>
      <p:ext uri="{BB962C8B-B14F-4D97-AF65-F5344CB8AC3E}">
        <p14:creationId xmlns:p14="http://schemas.microsoft.com/office/powerpoint/2010/main" val="3736574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Demo</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50741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Preferred text layout (no bullets)</a:t>
            </a:r>
            <a:endParaRPr lang="en-US" dirty="0"/>
          </a:p>
        </p:txBody>
      </p:sp>
      <p:sp>
        <p:nvSpPr>
          <p:cNvPr id="6" name="Text Placeholder 5"/>
          <p:cNvSpPr>
            <a:spLocks noGrp="1"/>
          </p:cNvSpPr>
          <p:nvPr>
            <p:ph type="body" sz="quarter" idx="10"/>
          </p:nvPr>
        </p:nvSpPr>
        <p:spPr>
          <a:xfrm>
            <a:off x="274638" y="1212850"/>
            <a:ext cx="11887200" cy="4124206"/>
          </a:xfrm>
        </p:spPr>
        <p:txBody>
          <a:bodyPr/>
          <a:lstStyle/>
          <a:p>
            <a:r>
              <a:rPr lang="en-US" dirty="0" smtClean="0"/>
              <a:t>Main topic 1: size 40pt</a:t>
            </a:r>
          </a:p>
          <a:p>
            <a:pPr lvl="1"/>
            <a:r>
              <a:rPr lang="en-US" dirty="0" smtClean="0"/>
              <a:t>Size 20pt for the subtopics</a:t>
            </a:r>
          </a:p>
          <a:p>
            <a:pPr lvl="1"/>
            <a:r>
              <a:rPr lang="en-US" dirty="0" smtClean="0"/>
              <a:t>Size 20pt for the subtopics</a:t>
            </a:r>
          </a:p>
          <a:p>
            <a:r>
              <a:rPr lang="en-US" dirty="0" smtClean="0"/>
              <a:t>Main topic 2: size 40pt</a:t>
            </a:r>
          </a:p>
          <a:p>
            <a:pPr lvl="1"/>
            <a:r>
              <a:rPr lang="en-US" dirty="0" smtClean="0"/>
              <a:t>Size 20pt for the subtopics</a:t>
            </a:r>
          </a:p>
          <a:p>
            <a:pPr lvl="1"/>
            <a:r>
              <a:rPr lang="en-US" dirty="0" smtClean="0"/>
              <a:t>Size 20pt for the subtopics</a:t>
            </a:r>
          </a:p>
          <a:p>
            <a:r>
              <a:rPr lang="en-US" dirty="0" smtClean="0"/>
              <a:t>Main topic 3: size 40pt</a:t>
            </a:r>
          </a:p>
          <a:p>
            <a:pPr lvl="1"/>
            <a:r>
              <a:rPr lang="en-US" dirty="0" smtClean="0"/>
              <a:t>Size 20pt for the subtopics</a:t>
            </a:r>
          </a:p>
          <a:p>
            <a:pPr lvl="1"/>
            <a:r>
              <a:rPr lang="en-US" dirty="0" smtClean="0"/>
              <a:t>Size 20pt for the subtopics</a:t>
            </a:r>
            <a:endParaRPr lang="en-US" dirty="0"/>
          </a:p>
        </p:txBody>
      </p:sp>
    </p:spTree>
    <p:extLst>
      <p:ext uri="{BB962C8B-B14F-4D97-AF65-F5344CB8AC3E}">
        <p14:creationId xmlns:p14="http://schemas.microsoft.com/office/powerpoint/2010/main" val="31380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634567"/>
          </a:xfrm>
        </p:spPr>
        <p:txBody>
          <a:bodyPr/>
          <a:lstStyle/>
          <a:p>
            <a:r>
              <a:rPr lang="en-US" dirty="0" smtClean="0"/>
              <a:t>Example of a bulleted slide with a subhead</a:t>
            </a:r>
          </a:p>
          <a:p>
            <a:pPr lvl="1"/>
            <a:r>
              <a:rPr lang="en-US" dirty="0" smtClean="0"/>
              <a:t>Set the slide title to “Sentence case”</a:t>
            </a:r>
          </a:p>
          <a:p>
            <a:pPr lvl="1"/>
            <a:r>
              <a:rPr lang="en-US" dirty="0" smtClean="0"/>
              <a:t>Set subheads to “Sentence case”</a:t>
            </a:r>
          </a:p>
          <a:p>
            <a:pPr lvl="0"/>
            <a:r>
              <a:rPr lang="en-US" dirty="0" smtClean="0"/>
              <a:t>Hyperlink style</a:t>
            </a:r>
          </a:p>
          <a:p>
            <a:pPr lvl="1"/>
            <a:r>
              <a:rPr lang="en-US" dirty="0" smtClean="0">
                <a:hlinkClick r:id="rId3"/>
              </a:rPr>
              <a:t>www.microsoft.com</a:t>
            </a:r>
            <a:r>
              <a:rPr lang="en-US" dirty="0" smtClean="0"/>
              <a:t> </a:t>
            </a:r>
          </a:p>
        </p:txBody>
      </p:sp>
      <p:sp>
        <p:nvSpPr>
          <p:cNvPr id="2" name="Title 1"/>
          <p:cNvSpPr>
            <a:spLocks noGrp="1"/>
          </p:cNvSpPr>
          <p:nvPr>
            <p:ph type="title"/>
          </p:nvPr>
        </p:nvSpPr>
        <p:spPr/>
        <p:txBody>
          <a:bodyPr/>
          <a:lstStyle/>
          <a:p>
            <a:r>
              <a:rPr lang="en-US" dirty="0" smtClean="0"/>
              <a:t>Bullet points layout with subtitle</a:t>
            </a:r>
            <a:br>
              <a:rPr lang="en-US" dirty="0" smtClean="0"/>
            </a:br>
            <a:r>
              <a:rPr lang="en-US" sz="4000" dirty="0" smtClean="0">
                <a:gradFill>
                  <a:gsLst>
                    <a:gs pos="1250">
                      <a:schemeClr val="tx2"/>
                    </a:gs>
                    <a:gs pos="99000">
                      <a:schemeClr val="tx2"/>
                    </a:gs>
                  </a:gsLst>
                  <a:lin ang="5400000" scaled="0"/>
                </a:gradFill>
              </a:rPr>
              <a:t>Subtitle</a:t>
            </a:r>
            <a:endParaRPr lang="en-US" sz="4000"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20501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28810" y="2747826"/>
            <a:ext cx="1657350" cy="3248025"/>
          </a:xfrm>
          <a:prstGeom prst="rect">
            <a:avLst/>
          </a:prstGeom>
        </p:spPr>
      </p:pic>
      <p:sp>
        <p:nvSpPr>
          <p:cNvPr id="2" name="Title 1"/>
          <p:cNvSpPr>
            <a:spLocks noGrp="1"/>
          </p:cNvSpPr>
          <p:nvPr>
            <p:ph type="title"/>
          </p:nvPr>
        </p:nvSpPr>
        <p:spPr/>
        <p:txBody>
          <a:bodyPr/>
          <a:lstStyle/>
          <a:p>
            <a:r>
              <a:rPr lang="en-US" dirty="0"/>
              <a:t>Slide </a:t>
            </a:r>
            <a:r>
              <a:rPr lang="en-US" dirty="0" smtClean="0"/>
              <a:t>palette info</a:t>
            </a:r>
            <a:endParaRPr lang="en-US" dirty="0"/>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smtClean="0">
                <a:gradFill>
                  <a:gsLst>
                    <a:gs pos="0">
                      <a:schemeClr val="bg1"/>
                    </a:gs>
                    <a:gs pos="100000">
                      <a:schemeClr val="bg1"/>
                    </a:gs>
                  </a:gsLst>
                  <a:lin ang="5400000" scaled="0"/>
                </a:gradFill>
              </a:rPr>
              <a:t>Dark 2</a:t>
            </a:r>
            <a:endParaRPr lang="en-US" sz="1400" dirty="0">
              <a:gradFill>
                <a:gsLst>
                  <a:gs pos="0">
                    <a:schemeClr val="bg1"/>
                  </a:gs>
                  <a:gs pos="100000">
                    <a:schemeClr val="bg1"/>
                  </a:gs>
                </a:gsLst>
                <a:lin ang="5400000" scaled="0"/>
              </a:gradFill>
            </a:endParaRP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smtClean="0">
                <a:gradFill>
                  <a:gsLst>
                    <a:gs pos="2917">
                      <a:schemeClr val="tx1"/>
                    </a:gs>
                    <a:gs pos="30000">
                      <a:schemeClr val="tx1"/>
                    </a:gs>
                  </a:gsLst>
                  <a:lin ang="5400000" scaled="0"/>
                </a:gradFill>
              </a:rPr>
              <a:t>Select the 4</a:t>
            </a:r>
            <a:r>
              <a:rPr lang="en-US" baseline="30000" dirty="0" smtClean="0">
                <a:gradFill>
                  <a:gsLst>
                    <a:gs pos="2917">
                      <a:schemeClr val="tx1"/>
                    </a:gs>
                    <a:gs pos="30000">
                      <a:schemeClr val="tx1"/>
                    </a:gs>
                  </a:gsLst>
                  <a:lin ang="5400000" scaled="0"/>
                </a:gradFill>
              </a:rPr>
              <a:t>th</a:t>
            </a:r>
            <a:r>
              <a:rPr lang="en-US" dirty="0" smtClean="0">
                <a:gradFill>
                  <a:gsLst>
                    <a:gs pos="2917">
                      <a:schemeClr val="tx1"/>
                    </a:gs>
                    <a:gs pos="30000">
                      <a:schemeClr val="tx1"/>
                    </a:gs>
                  </a:gsLst>
                  <a:lin ang="5400000" scaled="0"/>
                </a:gradFill>
              </a:rPr>
              <a:t> color from the left for subheads and 1</a:t>
            </a:r>
            <a:r>
              <a:rPr lang="en-US" baseline="30000" dirty="0" smtClean="0">
                <a:gradFill>
                  <a:gsLst>
                    <a:gs pos="2917">
                      <a:schemeClr val="tx1"/>
                    </a:gs>
                    <a:gs pos="30000">
                      <a:schemeClr val="tx1"/>
                    </a:gs>
                  </a:gsLst>
                  <a:lin ang="5400000" scaled="0"/>
                </a:gradFill>
              </a:rPr>
              <a:t>st</a:t>
            </a:r>
            <a:r>
              <a:rPr lang="en-US" dirty="0" smtClean="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73695"/>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16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title</a:t>
            </a:r>
            <a:endParaRPr lang="en-US" dirty="0"/>
          </a:p>
        </p:txBody>
      </p:sp>
    </p:spTree>
    <p:extLst>
      <p:ext uri="{BB962C8B-B14F-4D97-AF65-F5344CB8AC3E}">
        <p14:creationId xmlns:p14="http://schemas.microsoft.com/office/powerpoint/2010/main" val="383428166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layout 1</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80082097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 code slide</a:t>
            </a:r>
            <a:endParaRPr lang="en-US" dirty="0"/>
          </a:p>
        </p:txBody>
      </p:sp>
      <p:sp>
        <p:nvSpPr>
          <p:cNvPr id="5" name="Text Placeholder 4"/>
          <p:cNvSpPr>
            <a:spLocks noGrp="1"/>
          </p:cNvSpPr>
          <p:nvPr>
            <p:ph type="body" sz="quarter" idx="10"/>
          </p:nvPr>
        </p:nvSpPr>
        <p:spPr/>
        <p:txBody>
          <a:bodyPr/>
          <a:lstStyle/>
          <a:p>
            <a:r>
              <a:rPr lang="en-US" dirty="0" smtClean="0"/>
              <a:t>This slide layout uses Consolas, a monotype font which is ideal for showing software code. </a:t>
            </a:r>
            <a:endParaRPr lang="en-US" dirty="0"/>
          </a:p>
        </p:txBody>
      </p:sp>
    </p:spTree>
    <p:extLst>
      <p:ext uri="{BB962C8B-B14F-4D97-AF65-F5344CB8AC3E}">
        <p14:creationId xmlns:p14="http://schemas.microsoft.com/office/powerpoint/2010/main" val="2021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Some speakers at Microsoft like to use this slide for hidden “notes slides”. </a:t>
            </a:r>
          </a:p>
          <a:p>
            <a:r>
              <a:rPr lang="en-US" dirty="0" smtClean="0"/>
              <a:t>Delete it if you don’t want to use it.</a:t>
            </a:r>
            <a:endParaRPr lang="en-US" dirty="0"/>
          </a:p>
        </p:txBody>
      </p:sp>
      <p:sp>
        <p:nvSpPr>
          <p:cNvPr id="7" name="Text Placeholder 6"/>
          <p:cNvSpPr>
            <a:spLocks noGrp="1"/>
          </p:cNvSpPr>
          <p:nvPr>
            <p:ph type="body" sz="quarter" idx="11"/>
          </p:nvPr>
        </p:nvSpPr>
        <p:spPr/>
        <p:txBody>
          <a:bodyPr/>
          <a:lstStyle/>
          <a:p>
            <a:r>
              <a:rPr lang="en-US" dirty="0" smtClean="0"/>
              <a:t>NEXT: &lt;next slide title&gt;</a:t>
            </a:r>
            <a:endParaRPr lang="en-US" dirty="0"/>
          </a:p>
        </p:txBody>
      </p:sp>
      <p:sp>
        <p:nvSpPr>
          <p:cNvPr id="4" name="Title 3"/>
          <p:cNvSpPr>
            <a:spLocks noGrp="1"/>
          </p:cNvSpPr>
          <p:nvPr>
            <p:ph type="title"/>
          </p:nvPr>
        </p:nvSpPr>
        <p:spPr/>
        <p:txBody>
          <a:bodyPr/>
          <a:lstStyle/>
          <a:p>
            <a:r>
              <a:rPr lang="en-US" dirty="0" smtClean="0"/>
              <a:t>Notes (hidden)</a:t>
            </a:r>
            <a:endParaRPr lang="en-US" dirty="0"/>
          </a:p>
        </p:txBody>
      </p:sp>
    </p:spTree>
    <p:extLst>
      <p:ext uri="{BB962C8B-B14F-4D97-AF65-F5344CB8AC3E}">
        <p14:creationId xmlns:p14="http://schemas.microsoft.com/office/powerpoint/2010/main" val="19015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437" y="2498671"/>
            <a:ext cx="10058400" cy="4495854"/>
          </a:xfrm>
          <a:prstGeom prst="rect">
            <a:avLst/>
          </a:prstGeom>
        </p:spPr>
      </p:pic>
      <p:sp>
        <p:nvSpPr>
          <p:cNvPr id="3" name="Title 2"/>
          <p:cNvSpPr>
            <a:spLocks noGrp="1"/>
          </p:cNvSpPr>
          <p:nvPr>
            <p:ph type="title"/>
          </p:nvPr>
        </p:nvSpPr>
        <p:spPr>
          <a:xfrm>
            <a:off x="2141537" y="982662"/>
            <a:ext cx="8458200" cy="1181862"/>
          </a:xfrm>
        </p:spPr>
        <p:txBody>
          <a:bodyPr/>
          <a:lstStyle/>
          <a:p>
            <a:r>
              <a:rPr lang="en-US" dirty="0" smtClean="0"/>
              <a:t>This is Microsoft Band</a:t>
            </a:r>
            <a:endParaRPr lang="en-US" dirty="0"/>
          </a:p>
        </p:txBody>
      </p:sp>
    </p:spTree>
    <p:extLst>
      <p:ext uri="{BB962C8B-B14F-4D97-AF65-F5344CB8AC3E}">
        <p14:creationId xmlns:p14="http://schemas.microsoft.com/office/powerpoint/2010/main" val="40914059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smtClean="0"/>
              <a:t>Live Healthier</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7" r="20367"/>
          <a:stretch>
            <a:fillRect/>
          </a:stretch>
        </p:blipFill>
        <p:spPr/>
      </p:pic>
    </p:spTree>
    <p:extLst>
      <p:ext uri="{BB962C8B-B14F-4D97-AF65-F5344CB8AC3E}">
        <p14:creationId xmlns:p14="http://schemas.microsoft.com/office/powerpoint/2010/main" val="147223973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037" y="1287462"/>
            <a:ext cx="11887200" cy="4598182"/>
          </a:xfrm>
        </p:spPr>
        <p:txBody>
          <a:bodyPr/>
          <a:lstStyle/>
          <a:p>
            <a:r>
              <a:rPr lang="en-US" dirty="0" smtClean="0"/>
              <a:t>Microsoft Health</a:t>
            </a:r>
          </a:p>
          <a:p>
            <a:pPr lvl="1"/>
            <a:r>
              <a:rPr lang="en-US" dirty="0"/>
              <a:t>Set wellness goals and get actionable insights to help you live </a:t>
            </a:r>
            <a:r>
              <a:rPr lang="en-US" dirty="0" smtClean="0"/>
              <a:t>healthier.</a:t>
            </a:r>
          </a:p>
          <a:p>
            <a:pPr lvl="1"/>
            <a:endParaRPr lang="en-US" dirty="0" smtClean="0"/>
          </a:p>
          <a:p>
            <a:r>
              <a:rPr lang="en-US" dirty="0" smtClean="0"/>
              <a:t>Continuous optical heart rate monitor</a:t>
            </a:r>
          </a:p>
          <a:p>
            <a:pPr lvl="1"/>
            <a:r>
              <a:rPr lang="en-US" dirty="0" smtClean="0"/>
              <a:t>Understand more about your overall fitness when you can track your heart rate 24 hours a day.</a:t>
            </a:r>
          </a:p>
          <a:p>
            <a:pPr lvl="1"/>
            <a:endParaRPr lang="en-US" dirty="0" smtClean="0"/>
          </a:p>
          <a:p>
            <a:r>
              <a:rPr lang="en-US" dirty="0" smtClean="0"/>
              <a:t>Sleep quality</a:t>
            </a:r>
          </a:p>
          <a:p>
            <a:pPr lvl="1"/>
            <a:r>
              <a:rPr lang="en-US" dirty="0" smtClean="0"/>
              <a:t>Analyze </a:t>
            </a:r>
            <a:r>
              <a:rPr lang="en-US" dirty="0"/>
              <a:t>your light and restful sleep, your sleep restoration and sleep efficiency, and number of wake-ups each night.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91841003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437" y="2887662"/>
            <a:ext cx="104394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t>Healthier living is easier with Microsoft </a:t>
            </a:r>
            <a:r>
              <a:rPr lang="en-US" sz="4000" dirty="0" smtClean="0"/>
              <a:t>Band</a:t>
            </a:r>
            <a:endParaRPr lang="en-US" sz="4000" dirty="0" smtClean="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375475926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098762"/>
          </a:xfrm>
        </p:spPr>
        <p:txBody>
          <a:bodyPr/>
          <a:lstStyle/>
          <a:p>
            <a:r>
              <a:rPr lang="en-US" dirty="0" smtClean="0"/>
              <a:t>Get Fit</a:t>
            </a:r>
            <a:endParaRPr lang="en-U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7" r="20367"/>
          <a:stretch>
            <a:fillRect/>
          </a:stretch>
        </p:blipFill>
        <p:spPr/>
      </p:pic>
    </p:spTree>
    <p:extLst>
      <p:ext uri="{BB962C8B-B14F-4D97-AF65-F5344CB8AC3E}">
        <p14:creationId xmlns:p14="http://schemas.microsoft.com/office/powerpoint/2010/main" val="29884746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830262"/>
            <a:ext cx="11887200" cy="5355312"/>
          </a:xfrm>
        </p:spPr>
        <p:txBody>
          <a:bodyPr/>
          <a:lstStyle/>
          <a:p>
            <a:r>
              <a:rPr lang="en-US" dirty="0" smtClean="0"/>
              <a:t>Run</a:t>
            </a:r>
          </a:p>
          <a:p>
            <a:pPr lvl="1"/>
            <a:r>
              <a:rPr lang="en-US" dirty="0"/>
              <a:t>Track your heart rate, calorie burn, splits, average pace, and personal </a:t>
            </a:r>
            <a:r>
              <a:rPr lang="en-US" dirty="0" smtClean="0"/>
              <a:t>bests.</a:t>
            </a:r>
          </a:p>
          <a:p>
            <a:pPr lvl="1"/>
            <a:endParaRPr lang="en-US" dirty="0" smtClean="0"/>
          </a:p>
          <a:p>
            <a:r>
              <a:rPr lang="en-US" dirty="0" smtClean="0"/>
              <a:t>Bike</a:t>
            </a:r>
          </a:p>
          <a:p>
            <a:pPr lvl="1"/>
            <a:r>
              <a:rPr lang="en-US" dirty="0" smtClean="0"/>
              <a:t>Deliver </a:t>
            </a:r>
            <a:r>
              <a:rPr lang="en-US" dirty="0"/>
              <a:t>insights specifically tailored for bike rides both indoors and </a:t>
            </a:r>
            <a:r>
              <a:rPr lang="en-US" dirty="0" smtClean="0"/>
              <a:t>out.</a:t>
            </a:r>
          </a:p>
          <a:p>
            <a:pPr lvl="1"/>
            <a:endParaRPr lang="en-US" dirty="0" smtClean="0"/>
          </a:p>
          <a:p>
            <a:r>
              <a:rPr lang="en-US" dirty="0" smtClean="0"/>
              <a:t>Golf</a:t>
            </a:r>
          </a:p>
          <a:p>
            <a:pPr lvl="1"/>
            <a:r>
              <a:rPr lang="en-US" dirty="0"/>
              <a:t>GPS detects which hole you’re </a:t>
            </a:r>
            <a:r>
              <a:rPr lang="en-US" dirty="0" smtClean="0"/>
              <a:t>playing, </a:t>
            </a:r>
            <a:r>
              <a:rPr lang="en-US" dirty="0"/>
              <a:t>shot tracking manages your </a:t>
            </a:r>
            <a:r>
              <a:rPr lang="en-US" dirty="0" smtClean="0"/>
              <a:t>scorecard.</a:t>
            </a:r>
          </a:p>
          <a:p>
            <a:pPr lvl="1"/>
            <a:endParaRPr lang="en-US" dirty="0" smtClean="0"/>
          </a:p>
          <a:p>
            <a:r>
              <a:rPr lang="en-US" dirty="0" smtClean="0"/>
              <a:t>Guided Workouts</a:t>
            </a:r>
          </a:p>
          <a:p>
            <a:pPr lvl="1"/>
            <a:r>
              <a:rPr lang="en-US" dirty="0"/>
              <a:t>E</a:t>
            </a:r>
            <a:r>
              <a:rPr lang="en-US" dirty="0" smtClean="0"/>
              <a:t>xpert-designed workouts and </a:t>
            </a:r>
            <a:r>
              <a:rPr lang="en-US" dirty="0"/>
              <a:t>track your reps and calories </a:t>
            </a:r>
            <a:r>
              <a:rPr lang="en-US" dirty="0" smtClean="0"/>
              <a:t>burned.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437" y="6164262"/>
            <a:ext cx="2286146" cy="784696"/>
          </a:xfrm>
          <a:prstGeom prst="rect">
            <a:avLst/>
          </a:prstGeom>
        </p:spPr>
      </p:pic>
    </p:spTree>
    <p:extLst>
      <p:ext uri="{BB962C8B-B14F-4D97-AF65-F5344CB8AC3E}">
        <p14:creationId xmlns:p14="http://schemas.microsoft.com/office/powerpoint/2010/main" val="209879344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4237" y="2887662"/>
            <a:ext cx="107442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Reach your fitness goals with custom </a:t>
            </a:r>
            <a:r>
              <a:rPr lang="en-US" sz="4000" dirty="0" smtClean="0">
                <a:gradFill>
                  <a:gsLst>
                    <a:gs pos="2917">
                      <a:schemeClr val="tx1"/>
                    </a:gs>
                    <a:gs pos="30000">
                      <a:schemeClr val="tx1"/>
                    </a:gs>
                  </a:gsLst>
                  <a:lin ang="5400000" scaled="0"/>
                </a:gradFill>
              </a:rPr>
              <a:t>tracking</a:t>
            </a:r>
            <a:endParaRPr lang="en-US" sz="4000" dirty="0" smtClean="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837" y="6088062"/>
            <a:ext cx="2514600" cy="863111"/>
          </a:xfrm>
          <a:prstGeom prst="rect">
            <a:avLst/>
          </a:prstGeom>
        </p:spPr>
      </p:pic>
    </p:spTree>
    <p:extLst>
      <p:ext uri="{BB962C8B-B14F-4D97-AF65-F5344CB8AC3E}">
        <p14:creationId xmlns:p14="http://schemas.microsoft.com/office/powerpoint/2010/main" val="6369618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HITE TEMPLATE">
  <a:themeElements>
    <a:clrScheme name="MSVID with Dark Blue">
      <a:dk1>
        <a:srgbClr val="505050"/>
      </a:dk1>
      <a:lt1>
        <a:srgbClr val="FFFFFF"/>
      </a:lt1>
      <a:dk2>
        <a:srgbClr val="002050"/>
      </a:dk2>
      <a:lt2>
        <a:srgbClr val="CDF4FF"/>
      </a:lt2>
      <a:accent1>
        <a:srgbClr val="002050"/>
      </a:accent1>
      <a:accent2>
        <a:srgbClr val="D83B01"/>
      </a:accent2>
      <a:accent3>
        <a:srgbClr val="0078D7"/>
      </a:accent3>
      <a:accent4>
        <a:srgbClr val="5C2D91"/>
      </a:accent4>
      <a:accent5>
        <a:srgbClr val="107C10"/>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4" id="{B8B60903-7DFB-4532-A189-B035BB355C9A}" vid="{455DB7B1-152A-453C-8386-821B4B05B97A}"/>
    </a:ext>
  </a:extLst>
</a:theme>
</file>

<file path=ppt/theme/theme2.xml><?xml version="1.0" encoding="utf-8"?>
<a:theme xmlns:a="http://schemas.openxmlformats.org/drawingml/2006/main" name="COLOR TEMPLATE">
  <a:themeElements>
    <a:clrScheme name="MSVID with Dark Blue">
      <a:dk1>
        <a:srgbClr val="505050"/>
      </a:dk1>
      <a:lt1>
        <a:srgbClr val="FFFFFF"/>
      </a:lt1>
      <a:dk2>
        <a:srgbClr val="002050"/>
      </a:dk2>
      <a:lt2>
        <a:srgbClr val="CDF4FF"/>
      </a:lt2>
      <a:accent1>
        <a:srgbClr val="D83B01"/>
      </a:accent1>
      <a:accent2>
        <a:srgbClr val="0078D7"/>
      </a:accent2>
      <a:accent3>
        <a:srgbClr val="107C10"/>
      </a:accent3>
      <a:accent4>
        <a:srgbClr val="5C2D91"/>
      </a:accent4>
      <a:accent5>
        <a:srgbClr val="B4009E"/>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4" id="{B8B60903-7DFB-4532-A189-B035BB355C9A}" vid="{A64B53B2-BBB0-48EB-B0F3-C270B60AC9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Brand_template_16-9_Consumer_DARK_BLUE_4</Template>
  <TotalTime>89</TotalTime>
  <Words>2824</Words>
  <Application>Microsoft Office PowerPoint</Application>
  <PresentationFormat>Custom</PresentationFormat>
  <Paragraphs>232</Paragraphs>
  <Slides>29</Slides>
  <Notes>13</Notes>
  <HiddenSlides>1</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Consolas</vt:lpstr>
      <vt:lpstr>Segoe UI</vt:lpstr>
      <vt:lpstr>Segoe UI Light</vt:lpstr>
      <vt:lpstr>Wingdings</vt:lpstr>
      <vt:lpstr>WHITE TEMPLATE</vt:lpstr>
      <vt:lpstr>COLOR TEMPLATE</vt:lpstr>
      <vt:lpstr>Introduction to the Microsoft Band</vt:lpstr>
      <vt:lpstr>PowerPoint Presentation</vt:lpstr>
      <vt:lpstr>This is Microsoft Band</vt:lpstr>
      <vt:lpstr>Live Healthier</vt:lpstr>
      <vt:lpstr>PowerPoint Presentation</vt:lpstr>
      <vt:lpstr>PowerPoint Presentation</vt:lpstr>
      <vt:lpstr>Get Fit</vt:lpstr>
      <vt:lpstr>PowerPoint Presentation</vt:lpstr>
      <vt:lpstr>PowerPoint Presentation</vt:lpstr>
      <vt:lpstr>Be Productive</vt:lpstr>
      <vt:lpstr>PowerPoint Presentation</vt:lpstr>
      <vt:lpstr>PowerPoint Presentation</vt:lpstr>
      <vt:lpstr>Advanced Technology</vt:lpstr>
      <vt:lpstr>PowerPoint Presentation</vt:lpstr>
      <vt:lpstr>Microsoft Band SDK</vt:lpstr>
      <vt:lpstr>Microsoft Band SDK Code Ex.</vt:lpstr>
      <vt:lpstr>PowerPoint Presentation</vt:lpstr>
      <vt:lpstr>Robot Demo</vt:lpstr>
      <vt:lpstr>PowerPoint Presentation</vt:lpstr>
      <vt:lpstr>PowerPoint Presentation</vt:lpstr>
      <vt:lpstr>Visual Studio Demo</vt:lpstr>
      <vt:lpstr>PowerPoint Presentation</vt:lpstr>
      <vt:lpstr>Preferred text layout (no bullets)</vt:lpstr>
      <vt:lpstr>Bullet points layout with subtitle Subtitle</vt:lpstr>
      <vt:lpstr>Slide palette info</vt:lpstr>
      <vt:lpstr>Section title</vt:lpstr>
      <vt:lpstr>Photo layout 1</vt:lpstr>
      <vt:lpstr>Software code slide</vt:lpstr>
      <vt:lpstr>Notes (hidden)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Ian Philpot</dc:creator>
  <cp:keywords>MSVID, Brand Guidelines, Branding, Visual Identity, grid</cp:keywords>
  <dc:description>Template: Maryfj_x000d_
Formatting: _x000d_
Audience Type:</dc:description>
  <cp:lastModifiedBy>Ian Philpot</cp:lastModifiedBy>
  <cp:revision>11</cp:revision>
  <dcterms:created xsi:type="dcterms:W3CDTF">2015-11-07T16:54:12Z</dcterms:created>
  <dcterms:modified xsi:type="dcterms:W3CDTF">2015-11-07T18:24:00Z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